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Montserrat Bold" panose="020B0604020202020204" charset="0"/>
      <p:regular r:id="rId15"/>
    </p:embeddedFont>
    <p:embeddedFont>
      <p:font typeface="Charmonman Bold" panose="020B0604020202020204" charset="-34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37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1529" r="-330" b="-7073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732652" y="461315"/>
            <a:ext cx="6013922" cy="5182416"/>
            <a:chOff x="0" y="0"/>
            <a:chExt cx="8018562" cy="690988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6913" b="6913"/>
            <a:stretch>
              <a:fillRect/>
            </a:stretch>
          </p:blipFill>
          <p:spPr>
            <a:xfrm>
              <a:off x="0" y="0"/>
              <a:ext cx="8018562" cy="6909888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028700" y="2541948"/>
            <a:ext cx="8115300" cy="3751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8"/>
              </a:lnSpc>
              <a:spcBef>
                <a:spcPct val="0"/>
              </a:spcBef>
            </a:pPr>
            <a:r>
              <a:rPr lang="en-US" sz="7177" spc="-200">
                <a:solidFill>
                  <a:srgbClr val="004AAD"/>
                </a:solidFill>
                <a:latin typeface="TAN Twinkle"/>
              </a:rPr>
              <a:t>ATTENTI ALLE TRUFFE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5083" y="6391275"/>
            <a:ext cx="9166947" cy="92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6"/>
              </a:lnSpc>
              <a:spcBef>
                <a:spcPct val="0"/>
              </a:spcBef>
            </a:pPr>
            <a:r>
              <a:rPr lang="en-US" sz="2661" spc="457">
                <a:solidFill>
                  <a:srgbClr val="004AAD"/>
                </a:solidFill>
                <a:latin typeface="Montserrat Bold"/>
              </a:rPr>
              <a:t>CONSIGLI PER LA PREVENZIONE DELLE TRUFFE ALLE PERSONE ANZIANE</a:t>
            </a:r>
          </a:p>
        </p:txBody>
      </p:sp>
      <p:sp>
        <p:nvSpPr>
          <p:cNvPr id="7" name="Freeform 7"/>
          <p:cNvSpPr/>
          <p:nvPr/>
        </p:nvSpPr>
        <p:spPr>
          <a:xfrm>
            <a:off x="4823560" y="461315"/>
            <a:ext cx="835584" cy="939522"/>
          </a:xfrm>
          <a:custGeom>
            <a:avLst/>
            <a:gdLst/>
            <a:ahLst/>
            <a:cxnLst/>
            <a:rect l="l" t="t" r="r" b="b"/>
            <a:pathLst>
              <a:path w="835584" h="939522">
                <a:moveTo>
                  <a:pt x="0" y="0"/>
                </a:moveTo>
                <a:lnTo>
                  <a:pt x="835584" y="0"/>
                </a:lnTo>
                <a:lnTo>
                  <a:pt x="835584" y="939522"/>
                </a:lnTo>
                <a:lnTo>
                  <a:pt x="0" y="9395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55521" y="1515137"/>
            <a:ext cx="3571660" cy="65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1901">
                <a:solidFill>
                  <a:srgbClr val="000000"/>
                </a:solidFill>
                <a:latin typeface="Charmonman Bold"/>
              </a:rPr>
              <a:t>Prefettura di Rimini</a:t>
            </a:r>
          </a:p>
          <a:p>
            <a:pPr algn="ctr">
              <a:lnSpc>
                <a:spcPts val="2661"/>
              </a:lnSpc>
            </a:pPr>
            <a:r>
              <a:rPr lang="en-US" sz="1901">
                <a:solidFill>
                  <a:srgbClr val="000000"/>
                </a:solidFill>
                <a:latin typeface="Charmonman Bold"/>
              </a:rPr>
              <a:t>Ufficio Territoriale del Governo</a:t>
            </a:r>
          </a:p>
        </p:txBody>
      </p:sp>
      <p:sp>
        <p:nvSpPr>
          <p:cNvPr id="9" name="Freeform 9"/>
          <p:cNvSpPr/>
          <p:nvPr/>
        </p:nvSpPr>
        <p:spPr>
          <a:xfrm>
            <a:off x="1791625" y="8264976"/>
            <a:ext cx="795942" cy="1193913"/>
          </a:xfrm>
          <a:custGeom>
            <a:avLst/>
            <a:gdLst/>
            <a:ahLst/>
            <a:cxnLst/>
            <a:rect l="l" t="t" r="r" b="b"/>
            <a:pathLst>
              <a:path w="795942" h="1193913">
                <a:moveTo>
                  <a:pt x="0" y="0"/>
                </a:moveTo>
                <a:lnTo>
                  <a:pt x="795942" y="0"/>
                </a:lnTo>
                <a:lnTo>
                  <a:pt x="795942" y="1193913"/>
                </a:lnTo>
                <a:lnTo>
                  <a:pt x="0" y="11939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99403" y="9475499"/>
            <a:ext cx="1928298" cy="32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6"/>
              </a:lnSpc>
            </a:pPr>
            <a:r>
              <a:rPr lang="en-US" sz="1897">
                <a:solidFill>
                  <a:srgbClr val="000000"/>
                </a:solidFill>
                <a:latin typeface="Charmonman Bold"/>
              </a:rPr>
              <a:t>Questura di Rimini</a:t>
            </a:r>
          </a:p>
        </p:txBody>
      </p:sp>
      <p:sp>
        <p:nvSpPr>
          <p:cNvPr id="11" name="Freeform 11"/>
          <p:cNvSpPr/>
          <p:nvPr/>
        </p:nvSpPr>
        <p:spPr>
          <a:xfrm>
            <a:off x="8728825" y="7961648"/>
            <a:ext cx="982402" cy="1320184"/>
          </a:xfrm>
          <a:custGeom>
            <a:avLst/>
            <a:gdLst/>
            <a:ahLst/>
            <a:cxnLst/>
            <a:rect l="l" t="t" r="r" b="b"/>
            <a:pathLst>
              <a:path w="982402" h="1320184">
                <a:moveTo>
                  <a:pt x="0" y="0"/>
                </a:moveTo>
                <a:lnTo>
                  <a:pt x="982403" y="0"/>
                </a:lnTo>
                <a:lnTo>
                  <a:pt x="982403" y="1320184"/>
                </a:lnTo>
                <a:lnTo>
                  <a:pt x="0" y="13201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852314" y="7961648"/>
            <a:ext cx="778076" cy="1338291"/>
          </a:xfrm>
          <a:custGeom>
            <a:avLst/>
            <a:gdLst/>
            <a:ahLst/>
            <a:cxnLst/>
            <a:rect l="l" t="t" r="r" b="b"/>
            <a:pathLst>
              <a:path w="778076" h="1338291">
                <a:moveTo>
                  <a:pt x="0" y="0"/>
                </a:moveTo>
                <a:lnTo>
                  <a:pt x="778076" y="0"/>
                </a:lnTo>
                <a:lnTo>
                  <a:pt x="778076" y="1338291"/>
                </a:lnTo>
                <a:lnTo>
                  <a:pt x="0" y="13382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112251" y="9439792"/>
            <a:ext cx="2258201" cy="65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Charmonman Bold"/>
              </a:rPr>
              <a:t>Comando Provinciale 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Charmonman Bold"/>
              </a:rPr>
              <a:t>Carabinieri Rimini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69477" y="9439792"/>
            <a:ext cx="2753187" cy="65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Charmonman Bold"/>
              </a:rPr>
              <a:t>Comando Provinciale 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Charmonman Bold"/>
              </a:rPr>
              <a:t>Guardia di Finanza Rimini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15161" y="6044294"/>
            <a:ext cx="5931413" cy="1288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Montserrat Bold"/>
              </a:rPr>
              <a:t>Difendersi dalle truffe è possibile. I truffatori sono ben vestiti, educati, ma soprattutto abili.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732652" y="8003804"/>
            <a:ext cx="6013922" cy="1727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Montserrat Bold"/>
              </a:rPr>
              <a:t>La migliore arma di difesa è conoscere i loro espedienti e adottare alcune semplici precauzioni.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" t="-86260" r="-113" b="-560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6327" y="3589545"/>
            <a:ext cx="6774295" cy="4701373"/>
            <a:chOff x="0" y="0"/>
            <a:chExt cx="1784177" cy="12382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4177" cy="1238222"/>
            </a:xfrm>
            <a:custGeom>
              <a:avLst/>
              <a:gdLst/>
              <a:ahLst/>
              <a:cxnLst/>
              <a:rect l="l" t="t" r="r" b="b"/>
              <a:pathLst>
                <a:path w="1784177" h="1238222">
                  <a:moveTo>
                    <a:pt x="0" y="0"/>
                  </a:moveTo>
                  <a:lnTo>
                    <a:pt x="1784177" y="0"/>
                  </a:lnTo>
                  <a:lnTo>
                    <a:pt x="1784177" y="1238222"/>
                  </a:lnTo>
                  <a:lnTo>
                    <a:pt x="0" y="1238222"/>
                  </a:lnTo>
                  <a:close/>
                </a:path>
              </a:pathLst>
            </a:custGeom>
            <a:solidFill>
              <a:srgbClr val="EDE9E2"/>
            </a:solidFill>
            <a:ln w="19050" cap="sq">
              <a:solidFill>
                <a:srgbClr val="91FF75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84177" cy="1276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503525" y="3112958"/>
            <a:ext cx="10107692" cy="5550439"/>
            <a:chOff x="0" y="0"/>
            <a:chExt cx="2701290" cy="1483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1290" cy="1483360"/>
            </a:xfrm>
            <a:custGeom>
              <a:avLst/>
              <a:gdLst/>
              <a:ahLst/>
              <a:cxnLst/>
              <a:rect l="l" t="t" r="r" b="b"/>
              <a:pathLst>
                <a:path w="2701290" h="1483360">
                  <a:moveTo>
                    <a:pt x="2701290" y="1483360"/>
                  </a:moveTo>
                  <a:lnTo>
                    <a:pt x="0" y="1483360"/>
                  </a:lnTo>
                  <a:lnTo>
                    <a:pt x="0" y="0"/>
                  </a:lnTo>
                  <a:lnTo>
                    <a:pt x="2701290" y="0"/>
                  </a:lnTo>
                  <a:lnTo>
                    <a:pt x="2701290" y="1483360"/>
                  </a:lnTo>
                  <a:close/>
                </a:path>
              </a:pathLst>
            </a:custGeom>
            <a:blipFill>
              <a:blip r:embed="rId3"/>
              <a:stretch>
                <a:fillRect t="-79" b="-79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0960" y="66040"/>
              <a:ext cx="2579370" cy="1355090"/>
            </a:xfrm>
            <a:custGeom>
              <a:avLst/>
              <a:gdLst/>
              <a:ahLst/>
              <a:cxnLst/>
              <a:rect l="l" t="t" r="r" b="b"/>
              <a:pathLst>
                <a:path w="2579370" h="1355090">
                  <a:moveTo>
                    <a:pt x="2579370" y="1355090"/>
                  </a:moveTo>
                  <a:lnTo>
                    <a:pt x="0" y="1355090"/>
                  </a:lnTo>
                  <a:lnTo>
                    <a:pt x="0" y="0"/>
                  </a:lnTo>
                  <a:lnTo>
                    <a:pt x="2578100" y="0"/>
                  </a:lnTo>
                  <a:lnTo>
                    <a:pt x="2579370" y="1355090"/>
                  </a:lnTo>
                  <a:lnTo>
                    <a:pt x="2579370" y="1355090"/>
                  </a:lnTo>
                  <a:close/>
                </a:path>
              </a:pathLst>
            </a:custGeom>
            <a:blipFill>
              <a:blip r:embed="rId4"/>
              <a:stretch>
                <a:fillRect t="-21380" b="-2138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62634" y="611433"/>
            <a:ext cx="16226700" cy="2289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7"/>
              </a:lnSpc>
              <a:spcBef>
                <a:spcPct val="0"/>
              </a:spcBef>
            </a:pPr>
            <a:r>
              <a:rPr lang="en-US" sz="4362" spc="-122">
                <a:solidFill>
                  <a:srgbClr val="004AAD"/>
                </a:solidFill>
                <a:latin typeface="TAN Twinkle"/>
              </a:rPr>
              <a:t>DIFFIDARE DI COLORO CHE CONTATTANO A NOME DI PARENTI O CONOSCENTI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4381" y="3884736"/>
            <a:ext cx="5818186" cy="3504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0"/>
              </a:lnSpc>
              <a:spcBef>
                <a:spcPct val="0"/>
              </a:spcBef>
            </a:pPr>
            <a:r>
              <a:rPr lang="en-US" sz="2243" spc="385">
                <a:solidFill>
                  <a:srgbClr val="004AAD"/>
                </a:solidFill>
                <a:latin typeface="Montserrat Bold"/>
              </a:rPr>
              <a:t>I truffatori contattano per chiedere somme di denaro per aiutare un congiunto in difficoltà (incidente stradale, problemi legali, etc.). Telefonare ai parenti o ai conoscenti in questione per accertare la veridicità della richiesta.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" t="-86260" r="-113" b="-560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6327" y="3589545"/>
            <a:ext cx="6774295" cy="3302688"/>
            <a:chOff x="0" y="0"/>
            <a:chExt cx="1784177" cy="8698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4177" cy="869844"/>
            </a:xfrm>
            <a:custGeom>
              <a:avLst/>
              <a:gdLst/>
              <a:ahLst/>
              <a:cxnLst/>
              <a:rect l="l" t="t" r="r" b="b"/>
              <a:pathLst>
                <a:path w="1784177" h="869844">
                  <a:moveTo>
                    <a:pt x="0" y="0"/>
                  </a:moveTo>
                  <a:lnTo>
                    <a:pt x="1784177" y="0"/>
                  </a:lnTo>
                  <a:lnTo>
                    <a:pt x="1784177" y="869844"/>
                  </a:lnTo>
                  <a:lnTo>
                    <a:pt x="0" y="869844"/>
                  </a:lnTo>
                  <a:close/>
                </a:path>
              </a:pathLst>
            </a:custGeom>
            <a:solidFill>
              <a:srgbClr val="EDE9E2"/>
            </a:solidFill>
            <a:ln w="19050" cap="sq">
              <a:solidFill>
                <a:srgbClr val="91FF75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84177" cy="907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503525" y="3112958"/>
            <a:ext cx="10107692" cy="5550439"/>
            <a:chOff x="0" y="0"/>
            <a:chExt cx="2701290" cy="1483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1290" cy="1483360"/>
            </a:xfrm>
            <a:custGeom>
              <a:avLst/>
              <a:gdLst/>
              <a:ahLst/>
              <a:cxnLst/>
              <a:rect l="l" t="t" r="r" b="b"/>
              <a:pathLst>
                <a:path w="2701290" h="1483360">
                  <a:moveTo>
                    <a:pt x="2701290" y="1483360"/>
                  </a:moveTo>
                  <a:lnTo>
                    <a:pt x="0" y="1483360"/>
                  </a:lnTo>
                  <a:lnTo>
                    <a:pt x="0" y="0"/>
                  </a:lnTo>
                  <a:lnTo>
                    <a:pt x="2701290" y="0"/>
                  </a:lnTo>
                  <a:lnTo>
                    <a:pt x="2701290" y="1483360"/>
                  </a:lnTo>
                  <a:close/>
                </a:path>
              </a:pathLst>
            </a:custGeom>
            <a:blipFill>
              <a:blip r:embed="rId3"/>
              <a:stretch>
                <a:fillRect t="-79" b="-79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0960" y="66040"/>
              <a:ext cx="2579370" cy="1355090"/>
            </a:xfrm>
            <a:custGeom>
              <a:avLst/>
              <a:gdLst/>
              <a:ahLst/>
              <a:cxnLst/>
              <a:rect l="l" t="t" r="r" b="b"/>
              <a:pathLst>
                <a:path w="2579370" h="1355090">
                  <a:moveTo>
                    <a:pt x="2579370" y="1355090"/>
                  </a:moveTo>
                  <a:lnTo>
                    <a:pt x="0" y="1355090"/>
                  </a:lnTo>
                  <a:lnTo>
                    <a:pt x="0" y="0"/>
                  </a:lnTo>
                  <a:lnTo>
                    <a:pt x="2578100" y="0"/>
                  </a:lnTo>
                  <a:lnTo>
                    <a:pt x="2579370" y="1355090"/>
                  </a:lnTo>
                  <a:lnTo>
                    <a:pt x="2579370" y="1355090"/>
                  </a:lnTo>
                  <a:close/>
                </a:path>
              </a:pathLst>
            </a:custGeom>
            <a:blipFill>
              <a:blip r:embed="rId4"/>
              <a:stretch>
                <a:fillRect t="-3566" b="-356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62634" y="611433"/>
            <a:ext cx="16226700" cy="151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7"/>
              </a:lnSpc>
              <a:spcBef>
                <a:spcPct val="0"/>
              </a:spcBef>
            </a:pPr>
            <a:r>
              <a:rPr lang="en-US" sz="4362" spc="-122">
                <a:solidFill>
                  <a:srgbClr val="004AAD"/>
                </a:solidFill>
                <a:latin typeface="TAN Twinkle"/>
              </a:rPr>
              <a:t>EVITARE IL CONTATTO FISICO CON ESTRANEI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4381" y="4245735"/>
            <a:ext cx="5818186" cy="1942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0"/>
              </a:lnSpc>
              <a:spcBef>
                <a:spcPct val="0"/>
              </a:spcBef>
            </a:pPr>
            <a:r>
              <a:rPr lang="en-US" sz="2243" spc="385">
                <a:solidFill>
                  <a:srgbClr val="004AAD"/>
                </a:solidFill>
                <a:latin typeface="Montserrat Bold"/>
              </a:rPr>
              <a:t>Prestare attenzione alle persone che si avvicinano e che con gentilezza cercano un contatto fisico. La loro intenzione è sottrarre averi.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" t="-86260" r="-113" b="-560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6327" y="3589545"/>
            <a:ext cx="6774295" cy="3686198"/>
            <a:chOff x="0" y="0"/>
            <a:chExt cx="1784177" cy="970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4177" cy="970851"/>
            </a:xfrm>
            <a:custGeom>
              <a:avLst/>
              <a:gdLst/>
              <a:ahLst/>
              <a:cxnLst/>
              <a:rect l="l" t="t" r="r" b="b"/>
              <a:pathLst>
                <a:path w="1784177" h="970851">
                  <a:moveTo>
                    <a:pt x="0" y="0"/>
                  </a:moveTo>
                  <a:lnTo>
                    <a:pt x="1784177" y="0"/>
                  </a:lnTo>
                  <a:lnTo>
                    <a:pt x="1784177" y="970851"/>
                  </a:lnTo>
                  <a:lnTo>
                    <a:pt x="0" y="970851"/>
                  </a:lnTo>
                  <a:close/>
                </a:path>
              </a:pathLst>
            </a:custGeom>
            <a:solidFill>
              <a:srgbClr val="EDE9E2"/>
            </a:solidFill>
            <a:ln w="19050" cap="sq">
              <a:solidFill>
                <a:srgbClr val="91FF75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84177" cy="1008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503525" y="3112958"/>
            <a:ext cx="10107692" cy="5550439"/>
            <a:chOff x="0" y="0"/>
            <a:chExt cx="2701290" cy="1483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1290" cy="1483360"/>
            </a:xfrm>
            <a:custGeom>
              <a:avLst/>
              <a:gdLst/>
              <a:ahLst/>
              <a:cxnLst/>
              <a:rect l="l" t="t" r="r" b="b"/>
              <a:pathLst>
                <a:path w="2701290" h="1483360">
                  <a:moveTo>
                    <a:pt x="2701290" y="1483360"/>
                  </a:moveTo>
                  <a:lnTo>
                    <a:pt x="0" y="1483360"/>
                  </a:lnTo>
                  <a:lnTo>
                    <a:pt x="0" y="0"/>
                  </a:lnTo>
                  <a:lnTo>
                    <a:pt x="2701290" y="0"/>
                  </a:lnTo>
                  <a:lnTo>
                    <a:pt x="2701290" y="1483360"/>
                  </a:lnTo>
                  <a:close/>
                </a:path>
              </a:pathLst>
            </a:custGeom>
            <a:blipFill>
              <a:blip r:embed="rId3"/>
              <a:stretch>
                <a:fillRect t="-79" b="-79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0960" y="66040"/>
              <a:ext cx="2579370" cy="1355090"/>
            </a:xfrm>
            <a:custGeom>
              <a:avLst/>
              <a:gdLst/>
              <a:ahLst/>
              <a:cxnLst/>
              <a:rect l="l" t="t" r="r" b="b"/>
              <a:pathLst>
                <a:path w="2579370" h="1355090">
                  <a:moveTo>
                    <a:pt x="2579370" y="1355090"/>
                  </a:moveTo>
                  <a:lnTo>
                    <a:pt x="0" y="1355090"/>
                  </a:lnTo>
                  <a:lnTo>
                    <a:pt x="0" y="0"/>
                  </a:lnTo>
                  <a:lnTo>
                    <a:pt x="2578100" y="0"/>
                  </a:lnTo>
                  <a:lnTo>
                    <a:pt x="2579370" y="1355090"/>
                  </a:lnTo>
                  <a:lnTo>
                    <a:pt x="2579370" y="1355090"/>
                  </a:lnTo>
                  <a:close/>
                </a:path>
              </a:pathLst>
            </a:custGeom>
            <a:blipFill>
              <a:blip r:embed="rId4"/>
              <a:stretch>
                <a:fillRect t="-45173" b="-45173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62634" y="611433"/>
            <a:ext cx="16226700" cy="151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7"/>
              </a:lnSpc>
              <a:spcBef>
                <a:spcPct val="0"/>
              </a:spcBef>
            </a:pPr>
            <a:r>
              <a:rPr lang="en-US" sz="4362" spc="-122">
                <a:solidFill>
                  <a:srgbClr val="004AAD"/>
                </a:solidFill>
                <a:latin typeface="TAN Twinkle"/>
              </a:rPr>
              <a:t> IN CASO DI EMERGENZA CHIAMARE IL 112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4381" y="4632694"/>
            <a:ext cx="5818186" cy="155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0"/>
              </a:lnSpc>
              <a:spcBef>
                <a:spcPct val="0"/>
              </a:spcBef>
            </a:pPr>
            <a:r>
              <a:rPr lang="en-US" sz="2243" spc="385">
                <a:solidFill>
                  <a:srgbClr val="004AAD"/>
                </a:solidFill>
                <a:latin typeface="Montserrat Bold"/>
              </a:rPr>
              <a:t>E’ il miglior sistema per agire in sicurezza ed entrare immediatamente in contatto con le Forze dell’Ordine.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1529" r="-330" b="-7073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243296" y="2843726"/>
            <a:ext cx="9546129" cy="4843580"/>
            <a:chOff x="0" y="0"/>
            <a:chExt cx="2514207" cy="12756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14207" cy="1275675"/>
            </a:xfrm>
            <a:custGeom>
              <a:avLst/>
              <a:gdLst/>
              <a:ahLst/>
              <a:cxnLst/>
              <a:rect l="l" t="t" r="r" b="b"/>
              <a:pathLst>
                <a:path w="2514207" h="1275675">
                  <a:moveTo>
                    <a:pt x="0" y="0"/>
                  </a:moveTo>
                  <a:lnTo>
                    <a:pt x="2514207" y="0"/>
                  </a:lnTo>
                  <a:lnTo>
                    <a:pt x="2514207" y="1275675"/>
                  </a:lnTo>
                  <a:lnTo>
                    <a:pt x="0" y="1275675"/>
                  </a:lnTo>
                  <a:close/>
                </a:path>
              </a:pathLst>
            </a:custGeom>
            <a:solidFill>
              <a:srgbClr val="EDE9E2"/>
            </a:solidFill>
            <a:ln w="19050" cap="sq">
              <a:solidFill>
                <a:srgbClr val="91FF75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14207" cy="131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746095" y="3688681"/>
            <a:ext cx="10043331" cy="1799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10"/>
              </a:lnSpc>
              <a:spcBef>
                <a:spcPct val="0"/>
              </a:spcBef>
            </a:pPr>
            <a:r>
              <a:rPr lang="en-US" sz="10436" spc="-292">
                <a:solidFill>
                  <a:srgbClr val="004AAD"/>
                </a:solidFill>
                <a:latin typeface="TAN Twinkle"/>
              </a:rPr>
              <a:t>GRAZIE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407602" y="6466238"/>
            <a:ext cx="5169397" cy="8122498"/>
            <a:chOff x="0" y="0"/>
            <a:chExt cx="1361487" cy="21392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1487" cy="2139259"/>
            </a:xfrm>
            <a:custGeom>
              <a:avLst/>
              <a:gdLst/>
              <a:ahLst/>
              <a:cxnLst/>
              <a:rect l="l" t="t" r="r" b="b"/>
              <a:pathLst>
                <a:path w="1361487" h="2139259">
                  <a:moveTo>
                    <a:pt x="0" y="0"/>
                  </a:moveTo>
                  <a:lnTo>
                    <a:pt x="1361487" y="0"/>
                  </a:lnTo>
                  <a:lnTo>
                    <a:pt x="1361487" y="2139259"/>
                  </a:lnTo>
                  <a:lnTo>
                    <a:pt x="0" y="21392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91FF75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361487" cy="2177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560020" y="8115931"/>
            <a:ext cx="982402" cy="1320184"/>
          </a:xfrm>
          <a:custGeom>
            <a:avLst/>
            <a:gdLst/>
            <a:ahLst/>
            <a:cxnLst/>
            <a:rect l="l" t="t" r="r" b="b"/>
            <a:pathLst>
              <a:path w="982402" h="1320184">
                <a:moveTo>
                  <a:pt x="0" y="0"/>
                </a:moveTo>
                <a:lnTo>
                  <a:pt x="982402" y="0"/>
                </a:lnTo>
                <a:lnTo>
                  <a:pt x="982402" y="1320184"/>
                </a:lnTo>
                <a:lnTo>
                  <a:pt x="0" y="1320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086583" y="8115931"/>
            <a:ext cx="778076" cy="1338291"/>
          </a:xfrm>
          <a:custGeom>
            <a:avLst/>
            <a:gdLst/>
            <a:ahLst/>
            <a:cxnLst/>
            <a:rect l="l" t="t" r="r" b="b"/>
            <a:pathLst>
              <a:path w="778076" h="1338291">
                <a:moveTo>
                  <a:pt x="0" y="0"/>
                </a:moveTo>
                <a:lnTo>
                  <a:pt x="778076" y="0"/>
                </a:lnTo>
                <a:lnTo>
                  <a:pt x="778076" y="1338291"/>
                </a:lnTo>
                <a:lnTo>
                  <a:pt x="0" y="13382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374088" y="9594075"/>
            <a:ext cx="4203066" cy="32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Charmonman Bold"/>
              </a:rPr>
              <a:t>Comando Provinciale Carabinieri Rimini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71637" y="9594075"/>
            <a:ext cx="5011256" cy="32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Charmonman Bold"/>
              </a:rPr>
              <a:t>Comando Provinciale Guardia di Finanza Rimini</a:t>
            </a:r>
          </a:p>
        </p:txBody>
      </p:sp>
      <p:sp>
        <p:nvSpPr>
          <p:cNvPr id="14" name="Freeform 14"/>
          <p:cNvSpPr/>
          <p:nvPr/>
        </p:nvSpPr>
        <p:spPr>
          <a:xfrm>
            <a:off x="8446867" y="560344"/>
            <a:ext cx="835584" cy="939522"/>
          </a:xfrm>
          <a:custGeom>
            <a:avLst/>
            <a:gdLst/>
            <a:ahLst/>
            <a:cxnLst/>
            <a:rect l="l" t="t" r="r" b="b"/>
            <a:pathLst>
              <a:path w="835584" h="939522">
                <a:moveTo>
                  <a:pt x="0" y="0"/>
                </a:moveTo>
                <a:lnTo>
                  <a:pt x="835584" y="0"/>
                </a:lnTo>
                <a:lnTo>
                  <a:pt x="835584" y="939523"/>
                </a:lnTo>
                <a:lnTo>
                  <a:pt x="0" y="9395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065284" y="1581287"/>
            <a:ext cx="3598749" cy="65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1901">
                <a:solidFill>
                  <a:srgbClr val="000000"/>
                </a:solidFill>
                <a:latin typeface="Charmonman Bold"/>
              </a:rPr>
              <a:t>Prefettura di Rimini</a:t>
            </a:r>
          </a:p>
          <a:p>
            <a:pPr algn="ctr">
              <a:lnSpc>
                <a:spcPts val="2661"/>
              </a:lnSpc>
            </a:pPr>
            <a:r>
              <a:rPr lang="en-US" sz="1901">
                <a:solidFill>
                  <a:srgbClr val="000000"/>
                </a:solidFill>
                <a:latin typeface="Charmonman Bold"/>
              </a:rPr>
              <a:t>Ufficio Territoriale del Governo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95280" y="8298232"/>
            <a:ext cx="795942" cy="1193913"/>
          </a:xfrm>
          <a:custGeom>
            <a:avLst/>
            <a:gdLst/>
            <a:ahLst/>
            <a:cxnLst/>
            <a:rect l="l" t="t" r="r" b="b"/>
            <a:pathLst>
              <a:path w="795942" h="1193913">
                <a:moveTo>
                  <a:pt x="0" y="0"/>
                </a:moveTo>
                <a:lnTo>
                  <a:pt x="795941" y="0"/>
                </a:lnTo>
                <a:lnTo>
                  <a:pt x="795941" y="1193913"/>
                </a:lnTo>
                <a:lnTo>
                  <a:pt x="0" y="11939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03057" y="9499230"/>
            <a:ext cx="1928298" cy="32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6"/>
              </a:lnSpc>
            </a:pPr>
            <a:r>
              <a:rPr lang="en-US" sz="1897">
                <a:solidFill>
                  <a:srgbClr val="000000"/>
                </a:solidFill>
                <a:latin typeface="Charmonman Bold"/>
              </a:rPr>
              <a:t>Questura di Rimini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" t="-86260" r="-113" b="-560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6327" y="3589545"/>
            <a:ext cx="6774295" cy="4769051"/>
            <a:chOff x="0" y="0"/>
            <a:chExt cx="1784177" cy="12560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4177" cy="1256046"/>
            </a:xfrm>
            <a:custGeom>
              <a:avLst/>
              <a:gdLst/>
              <a:ahLst/>
              <a:cxnLst/>
              <a:rect l="l" t="t" r="r" b="b"/>
              <a:pathLst>
                <a:path w="1784177" h="1256046">
                  <a:moveTo>
                    <a:pt x="0" y="0"/>
                  </a:moveTo>
                  <a:lnTo>
                    <a:pt x="1784177" y="0"/>
                  </a:lnTo>
                  <a:lnTo>
                    <a:pt x="1784177" y="1256046"/>
                  </a:lnTo>
                  <a:lnTo>
                    <a:pt x="0" y="1256046"/>
                  </a:lnTo>
                  <a:close/>
                </a:path>
              </a:pathLst>
            </a:custGeom>
            <a:solidFill>
              <a:srgbClr val="EDE9E2"/>
            </a:solidFill>
            <a:ln w="19050" cap="sq">
              <a:solidFill>
                <a:srgbClr val="91FF75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84177" cy="129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503525" y="3112958"/>
            <a:ext cx="10107692" cy="5550439"/>
            <a:chOff x="0" y="0"/>
            <a:chExt cx="2701290" cy="1483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1290" cy="1483360"/>
            </a:xfrm>
            <a:custGeom>
              <a:avLst/>
              <a:gdLst/>
              <a:ahLst/>
              <a:cxnLst/>
              <a:rect l="l" t="t" r="r" b="b"/>
              <a:pathLst>
                <a:path w="2701290" h="1483360">
                  <a:moveTo>
                    <a:pt x="2701290" y="1483360"/>
                  </a:moveTo>
                  <a:lnTo>
                    <a:pt x="0" y="1483360"/>
                  </a:lnTo>
                  <a:lnTo>
                    <a:pt x="0" y="0"/>
                  </a:lnTo>
                  <a:lnTo>
                    <a:pt x="2701290" y="0"/>
                  </a:lnTo>
                  <a:lnTo>
                    <a:pt x="2701290" y="1483360"/>
                  </a:lnTo>
                  <a:close/>
                </a:path>
              </a:pathLst>
            </a:custGeom>
            <a:blipFill>
              <a:blip r:embed="rId3"/>
              <a:stretch>
                <a:fillRect t="-79" b="-79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0960" y="66040"/>
              <a:ext cx="2579370" cy="1355090"/>
            </a:xfrm>
            <a:custGeom>
              <a:avLst/>
              <a:gdLst/>
              <a:ahLst/>
              <a:cxnLst/>
              <a:rect l="l" t="t" r="r" b="b"/>
              <a:pathLst>
                <a:path w="2579370" h="1355090">
                  <a:moveTo>
                    <a:pt x="2579370" y="1355090"/>
                  </a:moveTo>
                  <a:lnTo>
                    <a:pt x="0" y="1355090"/>
                  </a:lnTo>
                  <a:lnTo>
                    <a:pt x="0" y="0"/>
                  </a:lnTo>
                  <a:lnTo>
                    <a:pt x="2578100" y="0"/>
                  </a:lnTo>
                  <a:lnTo>
                    <a:pt x="2579370" y="1355090"/>
                  </a:lnTo>
                  <a:lnTo>
                    <a:pt x="2579370" y="1355090"/>
                  </a:lnTo>
                  <a:close/>
                </a:path>
              </a:pathLst>
            </a:custGeom>
            <a:blipFill>
              <a:blip r:embed="rId4"/>
              <a:stretch>
                <a:fillRect t="-3582" b="-3582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62634" y="611433"/>
            <a:ext cx="16226700" cy="151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7"/>
              </a:lnSpc>
              <a:spcBef>
                <a:spcPct val="0"/>
              </a:spcBef>
            </a:pPr>
            <a:r>
              <a:rPr lang="en-US" sz="4362" spc="-122">
                <a:solidFill>
                  <a:srgbClr val="004AAD"/>
                </a:solidFill>
                <a:latin typeface="TAN Twinkle"/>
              </a:rPr>
              <a:t>NON APRIRE LA PORTA DI CASA AGLI SCONOSCIUTI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4381" y="3884736"/>
            <a:ext cx="5818186" cy="4285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0"/>
              </a:lnSpc>
              <a:spcBef>
                <a:spcPct val="0"/>
              </a:spcBef>
            </a:pPr>
            <a:r>
              <a:rPr lang="en-US" sz="2243" spc="385">
                <a:solidFill>
                  <a:srgbClr val="004AAD"/>
                </a:solidFill>
                <a:latin typeface="Montserrat Bold"/>
              </a:rPr>
              <a:t>Prima di aprire controllare dallo spioncino. Un funzionario del comune o delle poste, un incaricato dell'INPS o dell'INAIL, un tecnico del gas o della luce non si presenta a casa senza preavviso. Se non si è sicuri dell’identità di chi bussa alla porta, chiamare un familiare, un conoscente oppure il 112.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" t="-86260" r="-113" b="-560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533840" y="2464140"/>
            <a:ext cx="7220321" cy="722032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4662" y="0"/>
                  </a:moveTo>
                  <a:lnTo>
                    <a:pt x="788138" y="0"/>
                  </a:lnTo>
                  <a:cubicBezTo>
                    <a:pt x="794679" y="0"/>
                    <a:pt x="800952" y="2598"/>
                    <a:pt x="805577" y="7223"/>
                  </a:cubicBezTo>
                  <a:cubicBezTo>
                    <a:pt x="810202" y="11848"/>
                    <a:pt x="812800" y="18121"/>
                    <a:pt x="812800" y="24662"/>
                  </a:cubicBezTo>
                  <a:lnTo>
                    <a:pt x="812800" y="788138"/>
                  </a:lnTo>
                  <a:cubicBezTo>
                    <a:pt x="812800" y="794679"/>
                    <a:pt x="810202" y="800952"/>
                    <a:pt x="805577" y="805577"/>
                  </a:cubicBezTo>
                  <a:cubicBezTo>
                    <a:pt x="800952" y="810202"/>
                    <a:pt x="794679" y="812800"/>
                    <a:pt x="788138" y="812800"/>
                  </a:cubicBezTo>
                  <a:lnTo>
                    <a:pt x="24662" y="812800"/>
                  </a:lnTo>
                  <a:cubicBezTo>
                    <a:pt x="18121" y="812800"/>
                    <a:pt x="11848" y="810202"/>
                    <a:pt x="7223" y="805577"/>
                  </a:cubicBezTo>
                  <a:cubicBezTo>
                    <a:pt x="2598" y="800952"/>
                    <a:pt x="0" y="794679"/>
                    <a:pt x="0" y="788138"/>
                  </a:cubicBezTo>
                  <a:lnTo>
                    <a:pt x="0" y="24662"/>
                  </a:lnTo>
                  <a:cubicBezTo>
                    <a:pt x="0" y="18121"/>
                    <a:pt x="2598" y="11848"/>
                    <a:pt x="7223" y="7223"/>
                  </a:cubicBezTo>
                  <a:cubicBezTo>
                    <a:pt x="11848" y="2598"/>
                    <a:pt x="18121" y="0"/>
                    <a:pt x="24662" y="0"/>
                  </a:cubicBezTo>
                  <a:close/>
                </a:path>
              </a:pathLst>
            </a:custGeom>
            <a:blipFill>
              <a:blip r:embed="rId3"/>
              <a:stretch>
                <a:fillRect t="-1562" b="-23548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862634" y="611433"/>
            <a:ext cx="16226700" cy="151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7"/>
              </a:lnSpc>
              <a:spcBef>
                <a:spcPct val="0"/>
              </a:spcBef>
            </a:pPr>
            <a:r>
              <a:rPr lang="en-US" sz="4362" spc="-122">
                <a:solidFill>
                  <a:srgbClr val="004AAD"/>
                </a:solidFill>
                <a:latin typeface="TAN Twinkle"/>
              </a:rPr>
              <a:t>NON MANDARE I BAMBINI AD APRIRE LA PORTA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" t="-86260" r="-113" b="-560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6327" y="3589545"/>
            <a:ext cx="6774295" cy="4769051"/>
            <a:chOff x="0" y="0"/>
            <a:chExt cx="1784177" cy="12560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4177" cy="1256046"/>
            </a:xfrm>
            <a:custGeom>
              <a:avLst/>
              <a:gdLst/>
              <a:ahLst/>
              <a:cxnLst/>
              <a:rect l="l" t="t" r="r" b="b"/>
              <a:pathLst>
                <a:path w="1784177" h="1256046">
                  <a:moveTo>
                    <a:pt x="0" y="0"/>
                  </a:moveTo>
                  <a:lnTo>
                    <a:pt x="1784177" y="0"/>
                  </a:lnTo>
                  <a:lnTo>
                    <a:pt x="1784177" y="1256046"/>
                  </a:lnTo>
                  <a:lnTo>
                    <a:pt x="0" y="1256046"/>
                  </a:lnTo>
                  <a:close/>
                </a:path>
              </a:pathLst>
            </a:custGeom>
            <a:solidFill>
              <a:srgbClr val="EDE9E2"/>
            </a:solidFill>
            <a:ln w="19050" cap="sq">
              <a:solidFill>
                <a:srgbClr val="91FF75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84177" cy="129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503525" y="3112958"/>
            <a:ext cx="10107692" cy="5550439"/>
            <a:chOff x="0" y="0"/>
            <a:chExt cx="2701290" cy="1483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1290" cy="1483360"/>
            </a:xfrm>
            <a:custGeom>
              <a:avLst/>
              <a:gdLst/>
              <a:ahLst/>
              <a:cxnLst/>
              <a:rect l="l" t="t" r="r" b="b"/>
              <a:pathLst>
                <a:path w="2701290" h="1483360">
                  <a:moveTo>
                    <a:pt x="2701290" y="1483360"/>
                  </a:moveTo>
                  <a:lnTo>
                    <a:pt x="0" y="1483360"/>
                  </a:lnTo>
                  <a:lnTo>
                    <a:pt x="0" y="0"/>
                  </a:lnTo>
                  <a:lnTo>
                    <a:pt x="2701290" y="0"/>
                  </a:lnTo>
                  <a:lnTo>
                    <a:pt x="2701290" y="1483360"/>
                  </a:lnTo>
                  <a:close/>
                </a:path>
              </a:pathLst>
            </a:custGeom>
            <a:blipFill>
              <a:blip r:embed="rId3"/>
              <a:stretch>
                <a:fillRect t="-79" b="-79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0960" y="66040"/>
              <a:ext cx="2579370" cy="1355090"/>
            </a:xfrm>
            <a:custGeom>
              <a:avLst/>
              <a:gdLst/>
              <a:ahLst/>
              <a:cxnLst/>
              <a:rect l="l" t="t" r="r" b="b"/>
              <a:pathLst>
                <a:path w="2579370" h="1355090">
                  <a:moveTo>
                    <a:pt x="2579370" y="1355090"/>
                  </a:moveTo>
                  <a:lnTo>
                    <a:pt x="0" y="1355090"/>
                  </a:lnTo>
                  <a:lnTo>
                    <a:pt x="0" y="0"/>
                  </a:lnTo>
                  <a:lnTo>
                    <a:pt x="2578100" y="0"/>
                  </a:lnTo>
                  <a:lnTo>
                    <a:pt x="2579370" y="1355090"/>
                  </a:lnTo>
                  <a:lnTo>
                    <a:pt x="2579370" y="1355090"/>
                  </a:lnTo>
                  <a:close/>
                </a:path>
              </a:pathLst>
            </a:custGeom>
            <a:blipFill>
              <a:blip r:embed="rId4"/>
              <a:stretch>
                <a:fillRect b="-19818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62634" y="611433"/>
            <a:ext cx="16226700" cy="74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7"/>
              </a:lnSpc>
              <a:spcBef>
                <a:spcPct val="0"/>
              </a:spcBef>
            </a:pPr>
            <a:r>
              <a:rPr lang="en-US" sz="4362" spc="-122">
                <a:solidFill>
                  <a:srgbClr val="004AAD"/>
                </a:solidFill>
                <a:latin typeface="TAN Twinkle"/>
              </a:rPr>
              <a:t>NON FIDARSI DELLE APPARENZE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4381" y="3884736"/>
            <a:ext cx="5818186" cy="389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0"/>
              </a:lnSpc>
              <a:spcBef>
                <a:spcPct val="0"/>
              </a:spcBef>
            </a:pPr>
            <a:r>
              <a:rPr lang="en-US" sz="2243" spc="385">
                <a:solidFill>
                  <a:srgbClr val="004AAD"/>
                </a:solidFill>
                <a:latin typeface="Montserrat Bold"/>
              </a:rPr>
              <a:t>I truffatori si presentano come persone distinte e cordiali: amici di un familiare, liberi professionisti, agenti in uniforme o incaricati di servizi di pubblica utilità (impiegati di banca, operatori del gas, della luce o della telefonia).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" t="-86260" r="-113" b="-560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6327" y="3589545"/>
            <a:ext cx="6774295" cy="4769051"/>
            <a:chOff x="0" y="0"/>
            <a:chExt cx="1784177" cy="12560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4177" cy="1256046"/>
            </a:xfrm>
            <a:custGeom>
              <a:avLst/>
              <a:gdLst/>
              <a:ahLst/>
              <a:cxnLst/>
              <a:rect l="l" t="t" r="r" b="b"/>
              <a:pathLst>
                <a:path w="1784177" h="1256046">
                  <a:moveTo>
                    <a:pt x="0" y="0"/>
                  </a:moveTo>
                  <a:lnTo>
                    <a:pt x="1784177" y="0"/>
                  </a:lnTo>
                  <a:lnTo>
                    <a:pt x="1784177" y="1256046"/>
                  </a:lnTo>
                  <a:lnTo>
                    <a:pt x="0" y="1256046"/>
                  </a:lnTo>
                  <a:close/>
                </a:path>
              </a:pathLst>
            </a:custGeom>
            <a:solidFill>
              <a:srgbClr val="EDE9E2"/>
            </a:solidFill>
            <a:ln w="19050" cap="sq">
              <a:solidFill>
                <a:srgbClr val="91FF75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84177" cy="129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503525" y="3112958"/>
            <a:ext cx="10107692" cy="5550439"/>
            <a:chOff x="0" y="0"/>
            <a:chExt cx="2701290" cy="1483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1290" cy="1483360"/>
            </a:xfrm>
            <a:custGeom>
              <a:avLst/>
              <a:gdLst/>
              <a:ahLst/>
              <a:cxnLst/>
              <a:rect l="l" t="t" r="r" b="b"/>
              <a:pathLst>
                <a:path w="2701290" h="1483360">
                  <a:moveTo>
                    <a:pt x="2701290" y="1483360"/>
                  </a:moveTo>
                  <a:lnTo>
                    <a:pt x="0" y="1483360"/>
                  </a:lnTo>
                  <a:lnTo>
                    <a:pt x="0" y="0"/>
                  </a:lnTo>
                  <a:lnTo>
                    <a:pt x="2701290" y="0"/>
                  </a:lnTo>
                  <a:lnTo>
                    <a:pt x="2701290" y="1483360"/>
                  </a:lnTo>
                  <a:close/>
                </a:path>
              </a:pathLst>
            </a:custGeom>
            <a:blipFill>
              <a:blip r:embed="rId3"/>
              <a:stretch>
                <a:fillRect t="-79" b="-79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0960" y="66040"/>
              <a:ext cx="2579370" cy="1355090"/>
            </a:xfrm>
            <a:custGeom>
              <a:avLst/>
              <a:gdLst/>
              <a:ahLst/>
              <a:cxnLst/>
              <a:rect l="l" t="t" r="r" b="b"/>
              <a:pathLst>
                <a:path w="2579370" h="1355090">
                  <a:moveTo>
                    <a:pt x="2579370" y="1355090"/>
                  </a:moveTo>
                  <a:lnTo>
                    <a:pt x="0" y="1355090"/>
                  </a:lnTo>
                  <a:lnTo>
                    <a:pt x="0" y="0"/>
                  </a:lnTo>
                  <a:lnTo>
                    <a:pt x="2578100" y="0"/>
                  </a:lnTo>
                  <a:lnTo>
                    <a:pt x="2579370" y="1355090"/>
                  </a:lnTo>
                  <a:lnTo>
                    <a:pt x="2579370" y="1355090"/>
                  </a:lnTo>
                  <a:close/>
                </a:path>
              </a:pathLst>
            </a:custGeom>
            <a:blipFill>
              <a:blip r:embed="rId4"/>
              <a:stretch>
                <a:fillRect t="-10678" b="-23159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62634" y="611433"/>
            <a:ext cx="16226700" cy="151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7"/>
              </a:lnSpc>
              <a:spcBef>
                <a:spcPct val="0"/>
              </a:spcBef>
            </a:pPr>
            <a:r>
              <a:rPr lang="en-US" sz="4362" spc="-122">
                <a:solidFill>
                  <a:srgbClr val="004AAD"/>
                </a:solidFill>
                <a:latin typeface="TAN Twinkle"/>
              </a:rPr>
              <a:t>IN CASO DI CONSEGNA DI LETTERE E PACCHI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4381" y="3884736"/>
            <a:ext cx="5818186" cy="3113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0"/>
              </a:lnSpc>
              <a:spcBef>
                <a:spcPct val="0"/>
              </a:spcBef>
            </a:pPr>
            <a:r>
              <a:rPr lang="en-US" sz="2243" spc="385">
                <a:solidFill>
                  <a:srgbClr val="004AAD"/>
                </a:solidFill>
                <a:latin typeface="Montserrat Bold"/>
              </a:rPr>
              <a:t>Nessun addetto alla consegna di plichi, di raccomandate o di corrispondenza postale, si reca sul pianerottolo di casa. Chiedere che vengano lasciati nella cassetta della posta o fuori la porta.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" t="-86260" r="-113" b="-560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6327" y="3589545"/>
            <a:ext cx="6774295" cy="4769051"/>
            <a:chOff x="0" y="0"/>
            <a:chExt cx="1784177" cy="12560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4177" cy="1256046"/>
            </a:xfrm>
            <a:custGeom>
              <a:avLst/>
              <a:gdLst/>
              <a:ahLst/>
              <a:cxnLst/>
              <a:rect l="l" t="t" r="r" b="b"/>
              <a:pathLst>
                <a:path w="1784177" h="1256046">
                  <a:moveTo>
                    <a:pt x="0" y="0"/>
                  </a:moveTo>
                  <a:lnTo>
                    <a:pt x="1784177" y="0"/>
                  </a:lnTo>
                  <a:lnTo>
                    <a:pt x="1784177" y="1256046"/>
                  </a:lnTo>
                  <a:lnTo>
                    <a:pt x="0" y="1256046"/>
                  </a:lnTo>
                  <a:close/>
                </a:path>
              </a:pathLst>
            </a:custGeom>
            <a:solidFill>
              <a:srgbClr val="EDE9E2"/>
            </a:solidFill>
            <a:ln w="19050" cap="sq">
              <a:solidFill>
                <a:srgbClr val="91FF75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84177" cy="129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503525" y="3112958"/>
            <a:ext cx="10107692" cy="5550439"/>
            <a:chOff x="0" y="0"/>
            <a:chExt cx="2701290" cy="1483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1290" cy="1483360"/>
            </a:xfrm>
            <a:custGeom>
              <a:avLst/>
              <a:gdLst/>
              <a:ahLst/>
              <a:cxnLst/>
              <a:rect l="l" t="t" r="r" b="b"/>
              <a:pathLst>
                <a:path w="2701290" h="1483360">
                  <a:moveTo>
                    <a:pt x="2701290" y="1483360"/>
                  </a:moveTo>
                  <a:lnTo>
                    <a:pt x="0" y="1483360"/>
                  </a:lnTo>
                  <a:lnTo>
                    <a:pt x="0" y="0"/>
                  </a:lnTo>
                  <a:lnTo>
                    <a:pt x="2701290" y="0"/>
                  </a:lnTo>
                  <a:lnTo>
                    <a:pt x="2701290" y="1483360"/>
                  </a:lnTo>
                  <a:close/>
                </a:path>
              </a:pathLst>
            </a:custGeom>
            <a:blipFill>
              <a:blip r:embed="rId3"/>
              <a:stretch>
                <a:fillRect t="-79" b="-79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0960" y="66040"/>
              <a:ext cx="2579370" cy="1355090"/>
            </a:xfrm>
            <a:custGeom>
              <a:avLst/>
              <a:gdLst/>
              <a:ahLst/>
              <a:cxnLst/>
              <a:rect l="l" t="t" r="r" b="b"/>
              <a:pathLst>
                <a:path w="2579370" h="1355090">
                  <a:moveTo>
                    <a:pt x="2579370" y="1355090"/>
                  </a:moveTo>
                  <a:lnTo>
                    <a:pt x="0" y="1355090"/>
                  </a:lnTo>
                  <a:lnTo>
                    <a:pt x="0" y="0"/>
                  </a:lnTo>
                  <a:lnTo>
                    <a:pt x="2578100" y="0"/>
                  </a:lnTo>
                  <a:lnTo>
                    <a:pt x="2579370" y="1355090"/>
                  </a:lnTo>
                  <a:lnTo>
                    <a:pt x="2579370" y="1355090"/>
                  </a:lnTo>
                  <a:close/>
                </a:path>
              </a:pathLst>
            </a:custGeom>
            <a:blipFill>
              <a:blip r:embed="rId4"/>
              <a:stretch>
                <a:fillRect t="-1157" b="-382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62634" y="611433"/>
            <a:ext cx="16226700" cy="74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7"/>
              </a:lnSpc>
              <a:spcBef>
                <a:spcPct val="0"/>
              </a:spcBef>
            </a:pPr>
            <a:r>
              <a:rPr lang="en-US" sz="4362" spc="-122">
                <a:solidFill>
                  <a:srgbClr val="004AAD"/>
                </a:solidFill>
                <a:latin typeface="TAN Twinkle"/>
              </a:rPr>
              <a:t>QUANDO SI E’ PER STRADA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4381" y="3884736"/>
            <a:ext cx="5818186" cy="3113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0"/>
              </a:lnSpc>
              <a:spcBef>
                <a:spcPct val="0"/>
              </a:spcBef>
            </a:pPr>
            <a:r>
              <a:rPr lang="en-US" sz="2243" spc="385">
                <a:solidFill>
                  <a:srgbClr val="004AAD"/>
                </a:solidFill>
                <a:latin typeface="Montserrat Bold"/>
              </a:rPr>
              <a:t>Non dare retta a sconosciuti anche se all’apparenza cordiali. Non dare ascolto a chi offre facili guadagni, a chi chiede di controllare libretti personali o di acquisire le credenziali di accesso ai conti.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" t="-86260" r="-113" b="-560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6327" y="3589545"/>
            <a:ext cx="6774295" cy="6100058"/>
            <a:chOff x="0" y="0"/>
            <a:chExt cx="1784177" cy="1606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4177" cy="1606600"/>
            </a:xfrm>
            <a:custGeom>
              <a:avLst/>
              <a:gdLst/>
              <a:ahLst/>
              <a:cxnLst/>
              <a:rect l="l" t="t" r="r" b="b"/>
              <a:pathLst>
                <a:path w="1784177" h="1606600">
                  <a:moveTo>
                    <a:pt x="0" y="0"/>
                  </a:moveTo>
                  <a:lnTo>
                    <a:pt x="1784177" y="0"/>
                  </a:lnTo>
                  <a:lnTo>
                    <a:pt x="1784177" y="1606600"/>
                  </a:lnTo>
                  <a:lnTo>
                    <a:pt x="0" y="1606600"/>
                  </a:lnTo>
                  <a:close/>
                </a:path>
              </a:pathLst>
            </a:custGeom>
            <a:solidFill>
              <a:srgbClr val="EDE9E2"/>
            </a:solidFill>
            <a:ln w="19050" cap="sq">
              <a:solidFill>
                <a:srgbClr val="91FF75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84177" cy="164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503525" y="3112958"/>
            <a:ext cx="10107692" cy="5550439"/>
            <a:chOff x="0" y="0"/>
            <a:chExt cx="2701290" cy="1483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1290" cy="1483360"/>
            </a:xfrm>
            <a:custGeom>
              <a:avLst/>
              <a:gdLst/>
              <a:ahLst/>
              <a:cxnLst/>
              <a:rect l="l" t="t" r="r" b="b"/>
              <a:pathLst>
                <a:path w="2701290" h="1483360">
                  <a:moveTo>
                    <a:pt x="2701290" y="1483360"/>
                  </a:moveTo>
                  <a:lnTo>
                    <a:pt x="0" y="1483360"/>
                  </a:lnTo>
                  <a:lnTo>
                    <a:pt x="0" y="0"/>
                  </a:lnTo>
                  <a:lnTo>
                    <a:pt x="2701290" y="0"/>
                  </a:lnTo>
                  <a:lnTo>
                    <a:pt x="2701290" y="1483360"/>
                  </a:lnTo>
                  <a:close/>
                </a:path>
              </a:pathLst>
            </a:custGeom>
            <a:blipFill>
              <a:blip r:embed="rId3"/>
              <a:stretch>
                <a:fillRect t="-79" b="-79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0960" y="66040"/>
              <a:ext cx="2579370" cy="1355090"/>
            </a:xfrm>
            <a:custGeom>
              <a:avLst/>
              <a:gdLst/>
              <a:ahLst/>
              <a:cxnLst/>
              <a:rect l="l" t="t" r="r" b="b"/>
              <a:pathLst>
                <a:path w="2579370" h="1355090">
                  <a:moveTo>
                    <a:pt x="2579370" y="1355090"/>
                  </a:moveTo>
                  <a:lnTo>
                    <a:pt x="0" y="1355090"/>
                  </a:lnTo>
                  <a:lnTo>
                    <a:pt x="0" y="0"/>
                  </a:lnTo>
                  <a:lnTo>
                    <a:pt x="2578100" y="0"/>
                  </a:lnTo>
                  <a:lnTo>
                    <a:pt x="2579370" y="1355090"/>
                  </a:lnTo>
                  <a:lnTo>
                    <a:pt x="2579370" y="1355090"/>
                  </a:lnTo>
                  <a:close/>
                </a:path>
              </a:pathLst>
            </a:custGeom>
            <a:blipFill>
              <a:blip r:embed="rId4"/>
              <a:stretch>
                <a:fillRect t="-13333" b="-13333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62634" y="611433"/>
            <a:ext cx="16226700" cy="2289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7"/>
              </a:lnSpc>
              <a:spcBef>
                <a:spcPct val="0"/>
              </a:spcBef>
            </a:pPr>
            <a:r>
              <a:rPr lang="en-US" sz="4362" spc="-122">
                <a:solidFill>
                  <a:srgbClr val="004AAD"/>
                </a:solidFill>
                <a:latin typeface="TAN Twinkle"/>
              </a:rPr>
              <a:t>NON PROCEDERE DA SOLO IN OPERAZIONI DI PRELIEVO O VERSAMENTO DI DENARO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4381" y="3884736"/>
            <a:ext cx="5818186" cy="506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0"/>
              </a:lnSpc>
              <a:spcBef>
                <a:spcPct val="0"/>
              </a:spcBef>
            </a:pPr>
            <a:r>
              <a:rPr lang="en-US" sz="2243" spc="385">
                <a:solidFill>
                  <a:srgbClr val="004AAD"/>
                </a:solidFill>
                <a:latin typeface="Montserrat Bold"/>
              </a:rPr>
              <a:t>Quando si fanno operazioni di prelievo o versamento in banca o in un ufficio postale farsi accompagnare. Ricordarsi che nessun cassiere di banca o di ufficio postale insegue gli utenti per strada per rilevare un errore nel conteggio del denaro che ha consegnato. Utilizzare il bancomat con prudenza: evitare di operare se ci si sente osservati.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" t="-86260" r="-113" b="-560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6327" y="3256170"/>
            <a:ext cx="6774295" cy="6483569"/>
            <a:chOff x="0" y="0"/>
            <a:chExt cx="1784177" cy="17076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4177" cy="1707607"/>
            </a:xfrm>
            <a:custGeom>
              <a:avLst/>
              <a:gdLst/>
              <a:ahLst/>
              <a:cxnLst/>
              <a:rect l="l" t="t" r="r" b="b"/>
              <a:pathLst>
                <a:path w="1784177" h="1707607">
                  <a:moveTo>
                    <a:pt x="0" y="0"/>
                  </a:moveTo>
                  <a:lnTo>
                    <a:pt x="1784177" y="0"/>
                  </a:lnTo>
                  <a:lnTo>
                    <a:pt x="1784177" y="1707607"/>
                  </a:lnTo>
                  <a:lnTo>
                    <a:pt x="0" y="1707607"/>
                  </a:lnTo>
                  <a:close/>
                </a:path>
              </a:pathLst>
            </a:custGeom>
            <a:solidFill>
              <a:srgbClr val="EDE9E2"/>
            </a:solidFill>
            <a:ln w="19050" cap="sq">
              <a:solidFill>
                <a:srgbClr val="91FF75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84177" cy="1745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503525" y="3112958"/>
            <a:ext cx="10107692" cy="5550439"/>
            <a:chOff x="0" y="0"/>
            <a:chExt cx="2701290" cy="1483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1290" cy="1483360"/>
            </a:xfrm>
            <a:custGeom>
              <a:avLst/>
              <a:gdLst/>
              <a:ahLst/>
              <a:cxnLst/>
              <a:rect l="l" t="t" r="r" b="b"/>
              <a:pathLst>
                <a:path w="2701290" h="1483360">
                  <a:moveTo>
                    <a:pt x="2701290" y="1483360"/>
                  </a:moveTo>
                  <a:lnTo>
                    <a:pt x="0" y="1483360"/>
                  </a:lnTo>
                  <a:lnTo>
                    <a:pt x="0" y="0"/>
                  </a:lnTo>
                  <a:lnTo>
                    <a:pt x="2701290" y="0"/>
                  </a:lnTo>
                  <a:lnTo>
                    <a:pt x="2701290" y="1483360"/>
                  </a:lnTo>
                  <a:close/>
                </a:path>
              </a:pathLst>
            </a:custGeom>
            <a:blipFill>
              <a:blip r:embed="rId3"/>
              <a:stretch>
                <a:fillRect t="-79" b="-79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0960" y="66040"/>
              <a:ext cx="2579370" cy="1355090"/>
            </a:xfrm>
            <a:custGeom>
              <a:avLst/>
              <a:gdLst/>
              <a:ahLst/>
              <a:cxnLst/>
              <a:rect l="l" t="t" r="r" b="b"/>
              <a:pathLst>
                <a:path w="2579370" h="1355090">
                  <a:moveTo>
                    <a:pt x="2579370" y="1355090"/>
                  </a:moveTo>
                  <a:lnTo>
                    <a:pt x="0" y="1355090"/>
                  </a:lnTo>
                  <a:lnTo>
                    <a:pt x="0" y="0"/>
                  </a:lnTo>
                  <a:lnTo>
                    <a:pt x="2578100" y="0"/>
                  </a:lnTo>
                  <a:lnTo>
                    <a:pt x="2579370" y="1355090"/>
                  </a:lnTo>
                  <a:lnTo>
                    <a:pt x="2579370" y="1355090"/>
                  </a:lnTo>
                  <a:close/>
                </a:path>
              </a:pathLst>
            </a:custGeom>
            <a:blipFill>
              <a:blip r:embed="rId4"/>
              <a:stretch>
                <a:fillRect t="-5056" b="-505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62634" y="611433"/>
            <a:ext cx="16226700" cy="74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7"/>
              </a:lnSpc>
              <a:spcBef>
                <a:spcPct val="0"/>
              </a:spcBef>
            </a:pPr>
            <a:r>
              <a:rPr lang="en-US" sz="4362" spc="-122">
                <a:solidFill>
                  <a:srgbClr val="004AAD"/>
                </a:solidFill>
                <a:latin typeface="TAN Twinkle"/>
              </a:rPr>
              <a:t>PRESTARE ATTENZIONE AL WEB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4381" y="3551361"/>
            <a:ext cx="5818186" cy="584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0"/>
              </a:lnSpc>
              <a:spcBef>
                <a:spcPct val="0"/>
              </a:spcBef>
            </a:pPr>
            <a:r>
              <a:rPr lang="en-US" sz="2243" spc="385">
                <a:solidFill>
                  <a:srgbClr val="004AAD"/>
                </a:solidFill>
                <a:latin typeface="Montserrat Bold"/>
              </a:rPr>
              <a:t>Non dare seguito alle email sospette che chiedono di confermare o inserire i propri dati sensibili (numero della carta di credito, dati bancari ecc.), oppure di effettuare pagamenti per acquistare o mantenere attivo un servizio. Non consegnare denaro a persone conosciute sul Web che usano pretesti di varia natura (disponibilità a relazioni sentimentali, spese impreviste, ecc. 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" t="-86260" r="-113" b="-56001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090154" y="3293433"/>
            <a:ext cx="10107692" cy="5550439"/>
            <a:chOff x="0" y="0"/>
            <a:chExt cx="2701290" cy="14833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1290" cy="1483360"/>
            </a:xfrm>
            <a:custGeom>
              <a:avLst/>
              <a:gdLst/>
              <a:ahLst/>
              <a:cxnLst/>
              <a:rect l="l" t="t" r="r" b="b"/>
              <a:pathLst>
                <a:path w="2701290" h="1483360">
                  <a:moveTo>
                    <a:pt x="2701290" y="1483360"/>
                  </a:moveTo>
                  <a:lnTo>
                    <a:pt x="0" y="1483360"/>
                  </a:lnTo>
                  <a:lnTo>
                    <a:pt x="0" y="0"/>
                  </a:lnTo>
                  <a:lnTo>
                    <a:pt x="2701290" y="0"/>
                  </a:lnTo>
                  <a:lnTo>
                    <a:pt x="2701290" y="1483360"/>
                  </a:lnTo>
                  <a:close/>
                </a:path>
              </a:pathLst>
            </a:custGeom>
            <a:blipFill>
              <a:blip r:embed="rId3"/>
              <a:stretch>
                <a:fillRect t="-79" b="-79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60960" y="66040"/>
              <a:ext cx="2579370" cy="1355090"/>
            </a:xfrm>
            <a:custGeom>
              <a:avLst/>
              <a:gdLst/>
              <a:ahLst/>
              <a:cxnLst/>
              <a:rect l="l" t="t" r="r" b="b"/>
              <a:pathLst>
                <a:path w="2579370" h="1355090">
                  <a:moveTo>
                    <a:pt x="2579370" y="1355090"/>
                  </a:moveTo>
                  <a:lnTo>
                    <a:pt x="0" y="1355090"/>
                  </a:lnTo>
                  <a:lnTo>
                    <a:pt x="0" y="0"/>
                  </a:lnTo>
                  <a:lnTo>
                    <a:pt x="2578100" y="0"/>
                  </a:lnTo>
                  <a:lnTo>
                    <a:pt x="2579370" y="1355090"/>
                  </a:lnTo>
                  <a:lnTo>
                    <a:pt x="2579370" y="1355090"/>
                  </a:lnTo>
                  <a:close/>
                </a:path>
              </a:pathLst>
            </a:custGeom>
            <a:blipFill>
              <a:blip r:embed="rId4"/>
              <a:stretch>
                <a:fillRect t="-3535" b="-3535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862634" y="611433"/>
            <a:ext cx="16226700" cy="151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7"/>
              </a:lnSpc>
              <a:spcBef>
                <a:spcPct val="0"/>
              </a:spcBef>
            </a:pPr>
            <a:r>
              <a:rPr lang="en-US" sz="4362" spc="-122">
                <a:solidFill>
                  <a:srgbClr val="004AAD"/>
                </a:solidFill>
                <a:latin typeface="TAN Twinkle"/>
              </a:rPr>
              <a:t>NON PUBBLICARE SUI SOCIAL FOTO E POST CON INFORMAZIONI PERSONALI.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549</Words>
  <Application>Microsoft Office PowerPoint</Application>
  <PresentationFormat>Personalizzato</PresentationFormat>
  <Paragraphs>37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TAN Twinkle</vt:lpstr>
      <vt:lpstr>Montserrat Bold</vt:lpstr>
      <vt:lpstr>Charmonman Bold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 Green and Cream Creative Brand Art Gallery Presentation</dc:title>
  <dc:creator>Tommaso Bianco</dc:creator>
  <cp:lastModifiedBy>Tommaso Bianco</cp:lastModifiedBy>
  <cp:revision>2</cp:revision>
  <dcterms:created xsi:type="dcterms:W3CDTF">2006-08-16T00:00:00Z</dcterms:created>
  <dcterms:modified xsi:type="dcterms:W3CDTF">2024-02-12T11:46:38Z</dcterms:modified>
  <dc:identifier>DAF77czAT54</dc:identifier>
</cp:coreProperties>
</file>